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3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376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4954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712174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7789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6199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58891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971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906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565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8442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515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2322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290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2756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2620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488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1187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02162"/>
            <a:ext cx="9144000" cy="637309"/>
          </a:xfrm>
        </p:spPr>
        <p:txBody>
          <a:bodyPr>
            <a:normAutofit fontScale="90000"/>
          </a:bodyPr>
          <a:lstStyle/>
          <a:p>
            <a:r>
              <a:rPr lang="uk-UA" sz="4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ХЕРСОНСЬКИЙ ДЕРЖАВНИЙ УНІВЕРСИТЕТ</a:t>
            </a:r>
            <a:endParaRPr lang="en-US" sz="40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995680"/>
            <a:ext cx="9743440" cy="5659120"/>
          </a:xfrm>
        </p:spPr>
        <p:txBody>
          <a:bodyPr>
            <a:normAutofit/>
          </a:bodyPr>
          <a:lstStyle/>
          <a:p>
            <a:pPr algn="ctr"/>
            <a:r>
              <a:rPr lang="uk-UA" sz="24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Факультет біології, географії та екології</a:t>
            </a:r>
          </a:p>
          <a:p>
            <a:pPr algn="ctr"/>
            <a:r>
              <a:rPr lang="uk-UA" sz="24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Кафедра географії та екології</a:t>
            </a:r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pPr algn="ctr"/>
            <a:r>
              <a:rPr lang="uk-UA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Дисципліна вільного вибору</a:t>
            </a:r>
          </a:p>
          <a:p>
            <a:pPr algn="ctr"/>
            <a:r>
              <a:rPr lang="uk-UA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«Морська геоморфологія з основами </a:t>
            </a:r>
            <a:r>
              <a:rPr lang="uk-UA" sz="28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берегознавства</a:t>
            </a:r>
            <a:r>
              <a:rPr lang="uk-UA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uk-UA" sz="28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en-US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2160" y="2228850"/>
            <a:ext cx="2362200" cy="24003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9445" y="2228850"/>
            <a:ext cx="2316555" cy="2316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10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75629"/>
            <a:ext cx="8596668" cy="54898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Об’єктом</a:t>
            </a:r>
            <a:r>
              <a:rPr lang="uk-UA" sz="2400" b="1" dirty="0" smtClean="0"/>
              <a:t> </a:t>
            </a:r>
            <a:r>
              <a:rPr lang="uk-UA" sz="2400" dirty="0" smtClean="0"/>
              <a:t>вивчення є рельєф </a:t>
            </a:r>
            <a:r>
              <a:rPr lang="ru-RU" sz="2400" dirty="0"/>
              <a:t>дна </a:t>
            </a:r>
            <a:r>
              <a:rPr lang="uk-UA" sz="2400" dirty="0" smtClean="0"/>
              <a:t>Світового</a:t>
            </a:r>
            <a:r>
              <a:rPr lang="ru-RU" sz="2400" dirty="0" smtClean="0"/>
              <a:t> </a:t>
            </a:r>
            <a:r>
              <a:rPr lang="ru-RU" sz="2400" dirty="0"/>
              <a:t>океану та </a:t>
            </a:r>
            <a:r>
              <a:rPr lang="ru-RU" sz="2400" dirty="0" err="1" smtClean="0"/>
              <a:t>берегова</a:t>
            </a:r>
            <a:r>
              <a:rPr lang="ru-RU" sz="2400" dirty="0" smtClean="0"/>
              <a:t> зона</a:t>
            </a:r>
            <a:r>
              <a:rPr lang="uk-UA" sz="2400" dirty="0" smtClean="0"/>
              <a:t>.</a:t>
            </a:r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Предметом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400" dirty="0" smtClean="0"/>
              <a:t>вивчення морської геоморфології з основами </a:t>
            </a:r>
            <a:r>
              <a:rPr lang="uk-UA" sz="2400" dirty="0" err="1" smtClean="0"/>
              <a:t>берегознавства</a:t>
            </a:r>
            <a:r>
              <a:rPr lang="uk-UA" sz="2400" dirty="0" smtClean="0"/>
              <a:t> є форми рельєфу, їх морфологія, речовинний склад та генезис, сучасні </a:t>
            </a:r>
            <a:r>
              <a:rPr lang="uk-UA" sz="2400" dirty="0" err="1" smtClean="0"/>
              <a:t>морфолітодинамічні</a:t>
            </a:r>
            <a:r>
              <a:rPr lang="uk-UA" sz="2400" dirty="0" smtClean="0"/>
              <a:t> процеси дна Світового океану та берегової зони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904407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640081"/>
            <a:ext cx="8596668" cy="540128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24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 навчальної дисципліни:</a:t>
            </a:r>
            <a:r>
              <a:rPr lang="uk-UA" sz="2400" b="1" dirty="0">
                <a:solidFill>
                  <a:schemeClr val="accent1"/>
                </a:solidFill>
              </a:rPr>
              <a:t> </a:t>
            </a:r>
            <a:r>
              <a:rPr lang="uk-UA" sz="2400" dirty="0" smtClean="0"/>
              <a:t>ознайомити студентів з геоморфологічною будовою та </a:t>
            </a:r>
            <a:r>
              <a:rPr lang="uk-UA" sz="2400" dirty="0" err="1" smtClean="0"/>
              <a:t>рельєфоутворюючими</a:t>
            </a:r>
            <a:r>
              <a:rPr lang="uk-UA" sz="2400" dirty="0" smtClean="0"/>
              <a:t> процесами дна Світового океану; рельєфом та </a:t>
            </a:r>
            <a:r>
              <a:rPr lang="uk-UA" sz="2400" dirty="0" err="1" smtClean="0"/>
              <a:t>рельєфоутворюючими</a:t>
            </a:r>
            <a:r>
              <a:rPr lang="uk-UA" sz="2400" dirty="0" smtClean="0"/>
              <a:t> чинниками, розвитком у часі та просторі берегової зони.</a:t>
            </a:r>
          </a:p>
          <a:p>
            <a:pPr marL="0" indent="0">
              <a:buNone/>
            </a:pPr>
            <a:r>
              <a:rPr lang="uk-UA" sz="24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Завдання</a:t>
            </a:r>
            <a:r>
              <a:rPr lang="uk-UA" sz="24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sz="2400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sz="2400" dirty="0"/>
              <a:t>Теоретичні: вивчити особливості рельєфу дна Світового океану</a:t>
            </a:r>
            <a:r>
              <a:rPr lang="uk-UA" sz="2400" dirty="0" smtClean="0"/>
              <a:t>, </a:t>
            </a:r>
            <a:r>
              <a:rPr lang="uk-UA" sz="2400" dirty="0"/>
              <a:t>його генезис, еволюцію, структурну зумовленість, </a:t>
            </a:r>
            <a:r>
              <a:rPr lang="uk-UA" sz="2400" dirty="0" err="1"/>
              <a:t>морфографічні</a:t>
            </a:r>
            <a:r>
              <a:rPr lang="uk-UA" sz="2400" dirty="0"/>
              <a:t>, </a:t>
            </a:r>
            <a:r>
              <a:rPr lang="uk-UA" sz="2400" dirty="0" err="1"/>
              <a:t>морфометричні</a:t>
            </a:r>
            <a:r>
              <a:rPr lang="uk-UA" sz="2400" dirty="0"/>
              <a:t> та динамічні </a:t>
            </a:r>
            <a:r>
              <a:rPr lang="uk-UA" sz="2400" dirty="0" smtClean="0"/>
              <a:t>характеристики берегової зони.</a:t>
            </a:r>
            <a:endParaRPr lang="ru-RU" sz="2400" dirty="0"/>
          </a:p>
          <a:p>
            <a:r>
              <a:rPr lang="uk-UA" sz="2400" dirty="0"/>
              <a:t>Практичні: навчитися аналізувати геоморфологічні </a:t>
            </a:r>
            <a:r>
              <a:rPr lang="uk-UA" sz="2400" dirty="0" smtClean="0"/>
              <a:t>карти Світового океану, </a:t>
            </a:r>
            <a:r>
              <a:rPr lang="uk-UA" sz="2400" dirty="0"/>
              <a:t>будувати геоморфологічні профілі та описувати рельєф різних </a:t>
            </a:r>
            <a:r>
              <a:rPr lang="uk-UA" sz="2400" dirty="0" smtClean="0"/>
              <a:t>ділянок </a:t>
            </a:r>
            <a:r>
              <a:rPr lang="uk-UA" sz="2400" dirty="0"/>
              <a:t>дна Світового </a:t>
            </a:r>
            <a:r>
              <a:rPr lang="uk-UA" sz="2400" dirty="0" smtClean="0"/>
              <a:t>океану та берегової зони.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73060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775" y="213360"/>
            <a:ext cx="9391226" cy="1320800"/>
          </a:xfrm>
        </p:spPr>
        <p:txBody>
          <a:bodyPr>
            <a:noAutofit/>
          </a:bodyPr>
          <a:lstStyle/>
          <a:p>
            <a:pPr algn="ctr"/>
            <a:r>
              <a:rPr lang="uk-UA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Програмні компетентності, що </a:t>
            </a:r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забезпечуються</a:t>
            </a:r>
            <a:b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компонентом освітньої програми</a:t>
            </a:r>
            <a:b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«Морська геоморфологія з основами </a:t>
            </a:r>
            <a:r>
              <a:rPr lang="uk-UA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берегознавства</a:t>
            </a:r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6720" y="1615440"/>
            <a:ext cx="9448800" cy="495808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sz="2000" b="1" i="1" dirty="0"/>
              <a:t>Загальні компетентності</a:t>
            </a:r>
            <a:endParaRPr lang="ru-RU" sz="2000" dirty="0"/>
          </a:p>
          <a:p>
            <a:pPr lvl="0"/>
            <a:r>
              <a:rPr lang="uk-UA" sz="2000" dirty="0" smtClean="0"/>
              <a:t>Здатність застосовувати знання в практичних ситуаціях</a:t>
            </a:r>
            <a:r>
              <a:rPr lang="ru-RU" sz="2000" dirty="0" smtClean="0"/>
              <a:t>.</a:t>
            </a:r>
            <a:endParaRPr lang="ru-RU" sz="2000" dirty="0"/>
          </a:p>
          <a:p>
            <a:pPr lvl="0"/>
            <a:r>
              <a:rPr lang="uk-UA" sz="2000" dirty="0" smtClean="0"/>
              <a:t>Прагнення до збереження природного навколишнього середовища.</a:t>
            </a:r>
            <a:endParaRPr lang="ru-RU" sz="2000" dirty="0"/>
          </a:p>
          <a:p>
            <a:pPr marL="0" indent="0">
              <a:buNone/>
            </a:pPr>
            <a:r>
              <a:rPr lang="uk-UA" sz="2000" b="1" i="1" dirty="0" smtClean="0"/>
              <a:t>Фахові </a:t>
            </a:r>
            <a:r>
              <a:rPr lang="uk-UA" sz="2000" b="1" i="1" dirty="0"/>
              <a:t>компетентності</a:t>
            </a:r>
            <a:endParaRPr lang="ru-RU" sz="2000" dirty="0"/>
          </a:p>
          <a:p>
            <a:pPr lvl="0"/>
            <a:r>
              <a:rPr lang="uk-UA" sz="2000" dirty="0" smtClean="0"/>
              <a:t>Здатність здійснювати збір, реєстрацію і аналіз даних за допомогою відповідних методів і технологічних засобів у польових і лабораторних умовах</a:t>
            </a:r>
            <a:r>
              <a:rPr lang="ru-RU" sz="2000" dirty="0" smtClean="0"/>
              <a:t>.</a:t>
            </a:r>
            <a:endParaRPr lang="ru-RU" sz="2000" dirty="0"/>
          </a:p>
          <a:p>
            <a:r>
              <a:rPr lang="uk-UA" sz="2000" dirty="0" smtClean="0"/>
              <a:t>Здатність самостійно досліджувати природні матеріали (у відповідності до спеціалізації) в польових і лабораторних умовах, описувати, аналізувати, документувати і звітувати про результати</a:t>
            </a:r>
            <a:r>
              <a:rPr lang="ru-RU" sz="2000" dirty="0" smtClean="0"/>
              <a:t>. </a:t>
            </a:r>
            <a:r>
              <a:rPr lang="ru-RU" sz="2000" dirty="0"/>
              <a:t>	</a:t>
            </a:r>
          </a:p>
          <a:p>
            <a:pPr lvl="0"/>
            <a:r>
              <a:rPr lang="uk-UA" sz="2000" dirty="0" smtClean="0"/>
              <a:t>Здатність до планування, організації та проведення досліджень і підготовки звітності</a:t>
            </a:r>
            <a:r>
              <a:rPr lang="ru-RU" sz="2000" dirty="0" smtClean="0"/>
              <a:t>.</a:t>
            </a:r>
            <a:endParaRPr lang="en-US" sz="2000" dirty="0" smtClean="0"/>
          </a:p>
          <a:p>
            <a:pPr lvl="0"/>
            <a:r>
              <a:rPr lang="uk-UA" sz="2000" dirty="0" smtClean="0"/>
              <a:t>Здатність ідентифікувати та класифікувати відомі і реєструвати нові об’єкти у </a:t>
            </a:r>
            <a:r>
              <a:rPr lang="uk-UA" sz="2000" dirty="0" err="1" smtClean="0"/>
              <a:t>геосферах</a:t>
            </a:r>
            <a:r>
              <a:rPr lang="uk-UA" sz="2000" dirty="0" smtClean="0"/>
              <a:t>, їх властивості та притаманні їм процеси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638991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Програма навчальної дисципліни</a:t>
            </a:r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77334" y="1371601"/>
            <a:ext cx="9218506" cy="4669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i="1" dirty="0" smtClean="0">
                <a:solidFill>
                  <a:schemeClr val="accent3"/>
                </a:solidFill>
              </a:rPr>
              <a:t>Р</a:t>
            </a:r>
            <a:r>
              <a:rPr lang="uk-UA" sz="2000" b="1" i="1" dirty="0" err="1">
                <a:solidFill>
                  <a:schemeClr val="accent3"/>
                </a:solidFill>
              </a:rPr>
              <a:t>ельєф</a:t>
            </a:r>
            <a:r>
              <a:rPr lang="uk-UA" sz="2000" b="1" i="1" dirty="0">
                <a:solidFill>
                  <a:schemeClr val="accent3"/>
                </a:solidFill>
              </a:rPr>
              <a:t> та сучасні </a:t>
            </a:r>
            <a:r>
              <a:rPr lang="uk-UA" sz="2000" b="1" i="1" dirty="0" err="1">
                <a:solidFill>
                  <a:schemeClr val="accent3"/>
                </a:solidFill>
              </a:rPr>
              <a:t>морфолітогенетичні</a:t>
            </a:r>
            <a:r>
              <a:rPr lang="uk-UA" sz="2000" b="1" i="1" dirty="0">
                <a:solidFill>
                  <a:schemeClr val="accent3"/>
                </a:solidFill>
              </a:rPr>
              <a:t> процеси дна Світового океану</a:t>
            </a:r>
          </a:p>
          <a:p>
            <a:r>
              <a:rPr lang="uk-UA" sz="2000" dirty="0"/>
              <a:t>Вступ. Основні риси геоморфологічної будови дна Світового океану та напрямки їх дослідження</a:t>
            </a:r>
          </a:p>
          <a:p>
            <a:r>
              <a:rPr lang="uk-UA" sz="2000" dirty="0"/>
              <a:t>Сучасні засоби та обладнання для вивчення дна Світового океану</a:t>
            </a:r>
          </a:p>
          <a:p>
            <a:r>
              <a:rPr lang="uk-UA" sz="2000" dirty="0"/>
              <a:t>Рельєф підводних окраїн материків. Особливі морфоструктури підводних окраїн материків</a:t>
            </a:r>
          </a:p>
          <a:p>
            <a:r>
              <a:rPr lang="uk-UA" sz="2000" dirty="0"/>
              <a:t>Біогенний рельєф</a:t>
            </a:r>
          </a:p>
          <a:p>
            <a:r>
              <a:rPr lang="uk-UA" sz="2000" dirty="0"/>
              <a:t>Рельєф геосинклінальних областей (перехідних зон)</a:t>
            </a:r>
          </a:p>
          <a:p>
            <a:r>
              <a:rPr lang="uk-UA" sz="2000" dirty="0"/>
              <a:t>Вулканічний рельєф</a:t>
            </a:r>
          </a:p>
          <a:p>
            <a:r>
              <a:rPr lang="uk-UA" sz="2000" dirty="0"/>
              <a:t>Рельєф ложа океану та серединно-океанічних хребтів</a:t>
            </a:r>
          </a:p>
          <a:p>
            <a:r>
              <a:rPr lang="uk-UA" sz="2000" dirty="0"/>
              <a:t>Осадові відклади та корисні копалини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4525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6534" y="1361440"/>
            <a:ext cx="8596668" cy="49276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000" b="1" i="1" dirty="0" smtClean="0">
                <a:solidFill>
                  <a:schemeClr val="accent3"/>
                </a:solidFill>
              </a:rPr>
              <a:t>Основи </a:t>
            </a:r>
            <a:r>
              <a:rPr lang="uk-UA" sz="2000" b="1" i="1" dirty="0" err="1" smtClean="0">
                <a:solidFill>
                  <a:schemeClr val="accent3"/>
                </a:solidFill>
              </a:rPr>
              <a:t>берегознавства</a:t>
            </a:r>
            <a:endParaRPr lang="uk-UA" sz="2000" b="1" i="1" dirty="0" smtClean="0">
              <a:solidFill>
                <a:schemeClr val="accent3"/>
              </a:solidFill>
            </a:endParaRPr>
          </a:p>
          <a:p>
            <a:r>
              <a:rPr lang="uk-UA" sz="2000" dirty="0" err="1" smtClean="0"/>
              <a:t>Берегознавство</a:t>
            </a:r>
            <a:r>
              <a:rPr lang="uk-UA" sz="2000" dirty="0" smtClean="0"/>
              <a:t> як наука. Історія розвитку </a:t>
            </a:r>
            <a:r>
              <a:rPr lang="uk-UA" sz="2000" dirty="0" err="1" smtClean="0"/>
              <a:t>берегознавства</a:t>
            </a:r>
            <a:endParaRPr lang="uk-UA" sz="2000" dirty="0" smtClean="0"/>
          </a:p>
          <a:p>
            <a:r>
              <a:rPr lang="uk-UA" sz="2000" dirty="0" smtClean="0"/>
              <a:t>Берегова зона як об’єкт </a:t>
            </a:r>
            <a:r>
              <a:rPr lang="uk-UA" sz="2000" dirty="0" err="1" smtClean="0"/>
              <a:t>берегознавства</a:t>
            </a:r>
            <a:r>
              <a:rPr lang="uk-UA" sz="2000" dirty="0" smtClean="0"/>
              <a:t>, її елементи. Загальні особливості розвитку берегової зони</a:t>
            </a:r>
          </a:p>
          <a:p>
            <a:r>
              <a:rPr lang="uk-UA" sz="2000" dirty="0" smtClean="0"/>
              <a:t>Фактори виникнення, формування та сучасний розвиток берегової зони</a:t>
            </a:r>
          </a:p>
          <a:p>
            <a:r>
              <a:rPr lang="uk-UA" sz="2000" dirty="0" err="1" smtClean="0"/>
              <a:t>Літодинаміка</a:t>
            </a:r>
            <a:r>
              <a:rPr lang="uk-UA" sz="2000" dirty="0" smtClean="0"/>
              <a:t> та </a:t>
            </a:r>
            <a:r>
              <a:rPr lang="uk-UA" sz="2000" dirty="0" err="1" smtClean="0"/>
              <a:t>морфодинаміка</a:t>
            </a:r>
            <a:r>
              <a:rPr lang="uk-UA" sz="2000" dirty="0" smtClean="0"/>
              <a:t> берегової зони</a:t>
            </a:r>
          </a:p>
          <a:p>
            <a:r>
              <a:rPr lang="uk-UA" sz="2000" dirty="0" smtClean="0"/>
              <a:t>Абразійні процеси в береговій зоні моря</a:t>
            </a:r>
          </a:p>
          <a:p>
            <a:r>
              <a:rPr lang="uk-UA" sz="2000" dirty="0" smtClean="0"/>
              <a:t>Акумулятивні процеси в береговій зоні моря</a:t>
            </a:r>
          </a:p>
          <a:p>
            <a:r>
              <a:rPr lang="uk-UA" sz="2000" dirty="0" smtClean="0"/>
              <a:t>Еоловий процес на берегах морів та океанів</a:t>
            </a:r>
          </a:p>
        </p:txBody>
      </p:sp>
    </p:spTree>
    <p:extLst>
      <p:ext uri="{BB962C8B-B14F-4D97-AF65-F5344CB8AC3E}">
        <p14:creationId xmlns:p14="http://schemas.microsoft.com/office/powerpoint/2010/main" val="3040617216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317</TotalTime>
  <Words>336</Words>
  <Application>Microsoft Office PowerPoint</Application>
  <PresentationFormat>Широкоэкранный</PresentationFormat>
  <Paragraphs>48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Грань</vt:lpstr>
      <vt:lpstr>ХЕРСОНСЬКИЙ ДЕРЖАВНИЙ УНІВЕРСИТЕТ</vt:lpstr>
      <vt:lpstr>Презентация PowerPoint</vt:lpstr>
      <vt:lpstr>Презентация PowerPoint</vt:lpstr>
      <vt:lpstr>Програмні компетентності, що забезпечуються компонентом освітньої програми «Морська геоморфологія з основами берегознавства»</vt:lpstr>
      <vt:lpstr>Програма навчальної дисципліни</vt:lpstr>
      <vt:lpstr>Презентация PowerPoint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ХЕРСОНСЬКИЙ ДЕРЖАВНИЙ УНІВЕРСИТЕТ</dc:title>
  <dc:creator>Дмитрий Зинченко</dc:creator>
  <cp:lastModifiedBy>Дмитрий Зинченко</cp:lastModifiedBy>
  <cp:revision>18</cp:revision>
  <dcterms:created xsi:type="dcterms:W3CDTF">2020-06-21T15:48:04Z</dcterms:created>
  <dcterms:modified xsi:type="dcterms:W3CDTF">2020-07-29T11:41:07Z</dcterms:modified>
</cp:coreProperties>
</file>